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306" r:id="rId6"/>
    <p:sldId id="318" r:id="rId7"/>
    <p:sldId id="319" r:id="rId8"/>
    <p:sldId id="309" r:id="rId9"/>
    <p:sldId id="310" r:id="rId10"/>
    <p:sldId id="311" r:id="rId11"/>
    <p:sldId id="314" r:id="rId12"/>
    <p:sldId id="315" r:id="rId13"/>
    <p:sldId id="307" r:id="rId14"/>
    <p:sldId id="308" r:id="rId15"/>
    <p:sldId id="316" r:id="rId1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Estilo com Tema 2 - Ênfas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47" autoAdjust="0"/>
    <p:restoredTop sz="96998" autoAdjust="0"/>
  </p:normalViewPr>
  <p:slideViewPr>
    <p:cSldViewPr>
      <p:cViewPr varScale="1">
        <p:scale>
          <a:sx n="66" d="100"/>
          <a:sy n="66" d="100"/>
        </p:scale>
        <p:origin x="140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1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-3318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36356-310E-48AB-9A6C-240778C50482}" type="datetimeFigureOut">
              <a:rPr lang="pt-BR" smtClean="0"/>
              <a:pPr/>
              <a:t>28/08/2014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3E0F9-0F36-45BE-B61F-21B436874BF1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9304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59159-5879-4B9D-90E5-3ED82088845C}" type="datetimeFigureOut">
              <a:rPr lang="pt-BR" smtClean="0"/>
              <a:pPr/>
              <a:t>28/08/2014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48EEA-AE54-4A47-9D83-BAC7ABD75B75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924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48EEA-AE54-4A47-9D83-BAC7ABD75B75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337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48EEA-AE54-4A47-9D83-BAC7ABD75B75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4090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48EEA-AE54-4A47-9D83-BAC7ABD75B75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579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48EEA-AE54-4A47-9D83-BAC7ABD75B75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276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48EEA-AE54-4A47-9D83-BAC7ABD75B75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066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48EEA-AE54-4A47-9D83-BAC7ABD75B75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8872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48EEA-AE54-4A47-9D83-BAC7ABD75B75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6850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48EEA-AE54-4A47-9D83-BAC7ABD75B75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3444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48EEA-AE54-4A47-9D83-BAC7ABD75B75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5189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48EEA-AE54-4A47-9D83-BAC7ABD75B75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1560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004-0641-4A87-A53A-5C6FAB38DEFC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7" name="Imagem 7" descr="tela_ppt_01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8"/>
            <a:ext cx="10080625" cy="755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ço Reservado para Texto 26"/>
          <p:cNvSpPr>
            <a:spLocks noGrp="1"/>
          </p:cNvSpPr>
          <p:nvPr>
            <p:ph type="body" sz="quarter" idx="14" hasCustomPrompt="1"/>
          </p:nvPr>
        </p:nvSpPr>
        <p:spPr>
          <a:xfrm>
            <a:off x="428596" y="1000107"/>
            <a:ext cx="7072362" cy="571505"/>
          </a:xfrm>
        </p:spPr>
        <p:txBody>
          <a:bodyPr>
            <a:noAutofit/>
          </a:bodyPr>
          <a:lstStyle>
            <a:lvl1pPr marL="0">
              <a:buFontTx/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pt-BR" dirty="0" smtClean="0"/>
              <a:t>Arquitetura, estruturas de armazenamento e funcionamento interno</a:t>
            </a:r>
            <a:endParaRPr lang="pt-BR" dirty="0"/>
          </a:p>
        </p:txBody>
      </p:sp>
      <p:sp>
        <p:nvSpPr>
          <p:cNvPr id="34" name="CaixaDeTexto 33"/>
          <p:cNvSpPr txBox="1"/>
          <p:nvPr userDrawn="1"/>
        </p:nvSpPr>
        <p:spPr>
          <a:xfrm>
            <a:off x="428596" y="428604"/>
            <a:ext cx="3929090" cy="5715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3200" b="1" cap="none" spc="0" dirty="0" smtClean="0">
                <a:ln w="1905"/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phemia" pitchFamily="34" charset="0"/>
              </a:rPr>
              <a:t>SQL</a:t>
            </a:r>
            <a:r>
              <a:rPr lang="pt-BR" sz="3200" b="1" cap="none" spc="0" baseline="0" dirty="0" smtClean="0">
                <a:ln w="1905"/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phemia" pitchFamily="34" charset="0"/>
              </a:rPr>
              <a:t> Server 2008</a:t>
            </a:r>
            <a:endParaRPr lang="pt-BR" sz="3200" b="1" cap="none" spc="0" dirty="0">
              <a:ln w="1905"/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uphemia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3786182" y="3465950"/>
            <a:ext cx="1676400" cy="1040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CaixaDeTexto 12"/>
          <p:cNvSpPr txBox="1"/>
          <p:nvPr userDrawn="1"/>
        </p:nvSpPr>
        <p:spPr>
          <a:xfrm>
            <a:off x="357158" y="5000636"/>
            <a:ext cx="8429684" cy="714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pt-BR" sz="3200" b="1" cap="none" spc="0" dirty="0" smtClean="0">
                <a:ln w="1905"/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phemia" pitchFamily="34" charset="0"/>
              </a:rPr>
              <a:t>Módulo 04 – Planos de execução avançado</a:t>
            </a:r>
            <a:endParaRPr lang="pt-BR" sz="3200" b="1" cap="none" spc="0" baseline="0" dirty="0" smtClean="0">
              <a:ln w="1905"/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uphemia" pitchFamily="34" charset="0"/>
            </a:endParaRPr>
          </a:p>
          <a:p>
            <a:pPr algn="ctr"/>
            <a:endParaRPr lang="pt-BR" sz="3200" b="1" cap="none" spc="0" dirty="0">
              <a:ln w="1905"/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uphemia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44" y="357190"/>
            <a:ext cx="9001156" cy="714356"/>
          </a:xfrm>
        </p:spPr>
        <p:txBody>
          <a:bodyPr>
            <a:noAutofit/>
          </a:bodyPr>
          <a:lstStyle>
            <a:lvl1pPr algn="l">
              <a:defRPr sz="3600" b="1" cap="none" spc="0">
                <a:ln w="1905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phemia" pitchFamily="34" charset="0"/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0"/>
          </p:nvPr>
        </p:nvSpPr>
        <p:spPr>
          <a:xfrm>
            <a:off x="357188" y="1428750"/>
            <a:ext cx="8358187" cy="4429125"/>
          </a:xfrm>
        </p:spPr>
        <p:txBody>
          <a:bodyPr/>
          <a:lstStyle>
            <a:lvl1pPr>
              <a:buFontTx/>
              <a:buBlip>
                <a:blip r:embed="rId3"/>
              </a:buBlip>
              <a:defRPr sz="30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buFontTx/>
              <a:buBlip>
                <a:blip r:embed="rId3"/>
              </a:buBlip>
              <a:defRPr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440000">
              <a:buFontTx/>
              <a:buBlip>
                <a:blip r:embed="rId3"/>
              </a:buBlip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2160000">
              <a:buFont typeface="Wingdings" pitchFamily="2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2844" y="2858660"/>
            <a:ext cx="9001156" cy="714356"/>
          </a:xfrm>
        </p:spPr>
        <p:txBody>
          <a:bodyPr>
            <a:noAutofit/>
          </a:bodyPr>
          <a:lstStyle>
            <a:lvl1pPr algn="l">
              <a:defRPr sz="3600" b="1" cap="none" spc="0" baseline="0">
                <a:ln w="1905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phemia" pitchFamily="34" charset="0"/>
              </a:defRPr>
            </a:lvl1pPr>
          </a:lstStyle>
          <a:p>
            <a:r>
              <a:rPr lang="pt-BR" dirty="0" smtClean="0"/>
              <a:t>Seção do módulo</a:t>
            </a:r>
            <a:endParaRPr lang="pt-BR" dirty="0"/>
          </a:p>
        </p:txBody>
      </p:sp>
      <p:sp>
        <p:nvSpPr>
          <p:cNvPr id="9" name="CaixaDeTexto 8"/>
          <p:cNvSpPr txBox="1"/>
          <p:nvPr userDrawn="1"/>
        </p:nvSpPr>
        <p:spPr>
          <a:xfrm>
            <a:off x="103103" y="6423046"/>
            <a:ext cx="7826483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1600" b="1" dirty="0" smtClean="0">
                <a:solidFill>
                  <a:schemeClr val="tx2"/>
                </a:solidFill>
              </a:rPr>
              <a:t>Módulo 05|</a:t>
            </a:r>
            <a:r>
              <a:rPr lang="pt-BR" sz="1600" b="0" dirty="0" smtClean="0">
                <a:solidFill>
                  <a:schemeClr val="tx2"/>
                </a:solidFill>
              </a:rPr>
              <a:t> Tabelas</a:t>
            </a:r>
            <a:endParaRPr lang="pt-BR" sz="1600" b="0" dirty="0">
              <a:solidFill>
                <a:schemeClr val="tx2"/>
              </a:solidFill>
            </a:endParaRP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0" hasCustomPrompt="1"/>
          </p:nvPr>
        </p:nvSpPr>
        <p:spPr>
          <a:xfrm>
            <a:off x="357188" y="3933056"/>
            <a:ext cx="8358187" cy="1924819"/>
          </a:xfrm>
        </p:spPr>
        <p:txBody>
          <a:bodyPr/>
          <a:lstStyle>
            <a:lvl1pPr>
              <a:buFontTx/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buFontTx/>
              <a:buBlip>
                <a:blip r:embed="rId3"/>
              </a:buBlip>
              <a:defRPr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440000">
              <a:buFontTx/>
              <a:buBlip>
                <a:blip r:embed="rId3"/>
              </a:buBlip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2160000">
              <a:buFont typeface="Wingdings" pitchFamily="2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pt-BR" dirty="0" smtClean="0"/>
              <a:t>Clique para descrever a seção, se necessário</a:t>
            </a:r>
          </a:p>
          <a:p>
            <a:pPr lvl="0"/>
            <a:endParaRPr lang="pt-BR" dirty="0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000364" y="4071942"/>
            <a:ext cx="5486400" cy="566738"/>
          </a:xfrm>
        </p:spPr>
        <p:txBody>
          <a:bodyPr anchor="b">
            <a:normAutofit/>
          </a:bodyPr>
          <a:lstStyle>
            <a:lvl1pPr algn="ctr">
              <a:defRPr sz="2300" b="1" baseline="0">
                <a:latin typeface="+mj-lt"/>
              </a:defRPr>
            </a:lvl1pPr>
          </a:lstStyle>
          <a:p>
            <a:r>
              <a:rPr lang="pt-BR" dirty="0" smtClean="0"/>
              <a:t>Digite aqui o título da demonstração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3714744" y="4695840"/>
            <a:ext cx="4786346" cy="804862"/>
          </a:xfrm>
        </p:spPr>
        <p:txBody>
          <a:bodyPr/>
          <a:lstStyle>
            <a:lvl1pPr marL="0" indent="0">
              <a:buNone/>
              <a:defRPr sz="14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 smtClean="0"/>
              <a:t>Digite aqui uma descrição (opcional) da demonstração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004-0641-4A87-A53A-5C6FAB38DEFC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5122" name="Picture 2" descr="C:\Users\altair.junior.SRNIMBUS\Documents\Sr.Nimbus\Apresentações + vinhetas\Apresentações telas para ppt\Monitor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-142900"/>
            <a:ext cx="3929090" cy="3929090"/>
          </a:xfrm>
          <a:prstGeom prst="rect">
            <a:avLst/>
          </a:prstGeom>
          <a:noFill/>
        </p:spPr>
      </p:pic>
      <p:sp>
        <p:nvSpPr>
          <p:cNvPr id="9" name="Título 1"/>
          <p:cNvSpPr txBox="1">
            <a:spLocks/>
          </p:cNvSpPr>
          <p:nvPr userDrawn="1"/>
        </p:nvSpPr>
        <p:spPr>
          <a:xfrm>
            <a:off x="4572000" y="500042"/>
            <a:ext cx="4357718" cy="1714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300" b="1" baseline="0"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0" normalizeH="0" baseline="0" noProof="0" dirty="0" smtClean="0">
                <a:ln w="1905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phemia" pitchFamily="34" charset="0"/>
                <a:ea typeface="+mj-ea"/>
                <a:cs typeface="+mj-cs"/>
              </a:rPr>
              <a:t>Demo</a:t>
            </a:r>
            <a:endParaRPr kumimoji="0" lang="pt-BR" sz="2300" b="1" i="0" u="none" strike="noStrike" kern="1200" cap="none" spc="0" normalizeH="0" baseline="0" noProof="0" dirty="0">
              <a:ln w="1905"/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uphemia" pitchFamily="34" charset="0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úvida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004-0641-4A87-A53A-5C6FAB38DEFC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9" name="Título 1"/>
          <p:cNvSpPr txBox="1">
            <a:spLocks/>
          </p:cNvSpPr>
          <p:nvPr userDrawn="1"/>
        </p:nvSpPr>
        <p:spPr>
          <a:xfrm>
            <a:off x="4572000" y="500042"/>
            <a:ext cx="4357718" cy="1714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300" b="1" baseline="0"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0" normalizeH="0" baseline="0" noProof="0" dirty="0" smtClean="0">
                <a:ln w="1905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phemia" pitchFamily="34" charset="0"/>
                <a:ea typeface="+mj-ea"/>
                <a:cs typeface="+mj-cs"/>
              </a:rPr>
              <a:t>Dúvidas</a:t>
            </a:r>
            <a:endParaRPr kumimoji="0" lang="pt-BR" sz="2300" b="1" i="0" u="none" strike="noStrike" kern="1200" cap="none" spc="0" normalizeH="0" baseline="0" noProof="0" dirty="0">
              <a:ln w="1905"/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uphemia" pitchFamily="34" charset="0"/>
              <a:ea typeface="+mj-ea"/>
              <a:cs typeface="+mj-cs"/>
            </a:endParaRPr>
          </a:p>
        </p:txBody>
      </p:sp>
      <p:pic>
        <p:nvPicPr>
          <p:cNvPr id="10" name="Picture 2" descr="C:\Users\altair.junior.SRNIMBUS\Documents\Sr.Nimbus\Imagens Sr.Nimbus\Apresentações\Pergunta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428604"/>
            <a:ext cx="3416559" cy="4357694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000364" y="4071942"/>
            <a:ext cx="5486400" cy="566738"/>
          </a:xfrm>
        </p:spPr>
        <p:txBody>
          <a:bodyPr anchor="b">
            <a:normAutofit/>
          </a:bodyPr>
          <a:lstStyle>
            <a:lvl1pPr algn="ctr">
              <a:defRPr sz="2300" b="1" baseline="0">
                <a:latin typeface="+mj-lt"/>
              </a:defRPr>
            </a:lvl1pPr>
          </a:lstStyle>
          <a:p>
            <a:r>
              <a:rPr lang="pt-BR" dirty="0" smtClean="0"/>
              <a:t>Digite aqui o título do laboratório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3714744" y="4695840"/>
            <a:ext cx="4786346" cy="804862"/>
          </a:xfrm>
        </p:spPr>
        <p:txBody>
          <a:bodyPr/>
          <a:lstStyle>
            <a:lvl1pPr marL="0" indent="0">
              <a:buNone/>
              <a:defRPr sz="14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 smtClean="0"/>
              <a:t>Digite aqui uma descrição (opcional) do laboratório0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004-0641-4A87-A53A-5C6FAB38DEFC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9" name="Título 1"/>
          <p:cNvSpPr txBox="1">
            <a:spLocks/>
          </p:cNvSpPr>
          <p:nvPr userDrawn="1"/>
        </p:nvSpPr>
        <p:spPr>
          <a:xfrm>
            <a:off x="4572000" y="500042"/>
            <a:ext cx="4357718" cy="1714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300" b="1" baseline="0"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0" normalizeH="0" baseline="0" noProof="0" dirty="0" smtClean="0">
                <a:ln w="1905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phemia" pitchFamily="34" charset="0"/>
                <a:ea typeface="+mj-ea"/>
                <a:cs typeface="+mj-cs"/>
              </a:rPr>
              <a:t>Laboratório</a:t>
            </a:r>
            <a:endParaRPr kumimoji="0" lang="pt-BR" sz="2300" b="1" i="0" u="none" strike="noStrike" kern="1200" cap="none" spc="0" normalizeH="0" baseline="0" noProof="0" dirty="0">
              <a:ln w="1905"/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uphemia" pitchFamily="34" charset="0"/>
              <a:ea typeface="+mj-ea"/>
              <a:cs typeface="+mj-cs"/>
            </a:endParaRPr>
          </a:p>
        </p:txBody>
      </p:sp>
      <p:pic>
        <p:nvPicPr>
          <p:cNvPr id="10" name="Picture 4" descr="C:\Users\altair.junior.SRNIMBUS\Documents\Sr.Nimbus\Imagens Sr.Nimbus\Apresentações\Scienc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357166"/>
            <a:ext cx="3173413" cy="316388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787153-7099-47CB-9E6F-8A7C378EE2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A6004-0641-4A87-A53A-5C6FAB38DEFC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78" r:id="rId4"/>
    <p:sldLayoutId id="2147483674" r:id="rId5"/>
    <p:sldLayoutId id="2147483675" r:id="rId6"/>
    <p:sldLayoutId id="2147483676" r:id="rId7"/>
    <p:sldLayoutId id="2147483677" r:id="rId8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000" b="1" kern="1200">
          <a:solidFill>
            <a:schemeClr val="accent1">
              <a:lumMod val="75000"/>
            </a:schemeClr>
          </a:solidFill>
          <a:latin typeface="Euphemia UCAS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b="1" kern="1200">
          <a:solidFill>
            <a:schemeClr val="tx1">
              <a:lumMod val="75000"/>
              <a:lumOff val="25000"/>
            </a:schemeClr>
          </a:solidFill>
          <a:latin typeface="Euphemia UCAS" pitchFamily="34" charset="0"/>
          <a:ea typeface="+mn-ea"/>
          <a:cs typeface="+mn-cs"/>
        </a:defRPr>
      </a:lvl2pPr>
      <a:lvl3pPr marL="3600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3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gif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sdn.com/b/psssql/archive/2010/01/11/high-cpu-after-upgrading-to-sql-server-2005-from-2000-due.aspx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004-0641-4A87-A53A-5C6FAB38DEFC}" type="slidenum">
              <a:rPr lang="pt-BR" smtClean="0"/>
              <a:pPr/>
              <a:t>1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478" y="260648"/>
            <a:ext cx="9001156" cy="714356"/>
          </a:xfrm>
        </p:spPr>
        <p:txBody>
          <a:bodyPr/>
          <a:lstStyle/>
          <a:p>
            <a:r>
              <a:rPr lang="pt-BR" dirty="0" smtClean="0"/>
              <a:t>Batch </a:t>
            </a:r>
            <a:r>
              <a:rPr lang="pt-BR" dirty="0" err="1" smtClean="0"/>
              <a:t>Sort</a:t>
            </a:r>
            <a:r>
              <a:rPr lang="pt-BR" dirty="0" smtClean="0"/>
              <a:t> (um pouco de história)</a:t>
            </a:r>
            <a:endParaRPr lang="pt-BR" dirty="0"/>
          </a:p>
        </p:txBody>
      </p:sp>
      <p:pic>
        <p:nvPicPr>
          <p:cNvPr id="1026" name="Picture 2" descr="Night Sky Star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209074"/>
            <a:ext cx="4392488" cy="274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46127"/>
            <a:ext cx="6981825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http://upload.wikimedia.org/wikipedia/en/b/b0/Jim_Gray_portrait%2C_199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301" y="3366284"/>
            <a:ext cx="15240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32856" y="2996952"/>
            <a:ext cx="2642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James Nicholas "Jim" Gray</a:t>
            </a:r>
          </a:p>
        </p:txBody>
      </p:sp>
      <p:sp>
        <p:nvSpPr>
          <p:cNvPr id="4" name="Rectangle 3"/>
          <p:cNvSpPr/>
          <p:nvPr/>
        </p:nvSpPr>
        <p:spPr>
          <a:xfrm>
            <a:off x="76594" y="5918984"/>
            <a:ext cx="42073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en.wikipedia.org/</a:t>
            </a:r>
            <a:r>
              <a:rPr lang="pt-BR" sz="1400" dirty="0" err="1"/>
              <a:t>wiki</a:t>
            </a:r>
            <a:r>
              <a:rPr lang="pt-BR" sz="1400" dirty="0"/>
              <a:t>/</a:t>
            </a:r>
            <a:r>
              <a:rPr lang="pt-BR" sz="1400" dirty="0" err="1"/>
              <a:t>Jim_Gray</a:t>
            </a:r>
            <a:r>
              <a:rPr lang="pt-BR" sz="1400" dirty="0"/>
              <a:t>_(</a:t>
            </a:r>
            <a:r>
              <a:rPr lang="pt-BR" sz="1400" dirty="0" err="1"/>
              <a:t>computer_scientist</a:t>
            </a:r>
            <a:r>
              <a:rPr lang="pt-B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2813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478" y="260648"/>
            <a:ext cx="9001156" cy="714356"/>
          </a:xfrm>
        </p:spPr>
        <p:txBody>
          <a:bodyPr/>
          <a:lstStyle/>
          <a:p>
            <a:r>
              <a:rPr lang="pt-BR" dirty="0" smtClean="0"/>
              <a:t>Batch </a:t>
            </a:r>
            <a:r>
              <a:rPr lang="pt-BR" dirty="0" err="1" smtClean="0"/>
              <a:t>Sort</a:t>
            </a:r>
            <a:r>
              <a:rPr lang="pt-BR" dirty="0" smtClean="0"/>
              <a:t> (um pouco de história)</a:t>
            </a:r>
            <a:endParaRPr lang="pt-BR" dirty="0"/>
          </a:p>
        </p:txBody>
      </p:sp>
      <p:sp>
        <p:nvSpPr>
          <p:cNvPr id="9" name="AutoShape 41"/>
          <p:cNvSpPr>
            <a:spLocks noChangeArrowheads="1"/>
          </p:cNvSpPr>
          <p:nvPr/>
        </p:nvSpPr>
        <p:spPr bwMode="auto">
          <a:xfrm>
            <a:off x="179512" y="1772816"/>
            <a:ext cx="8496944" cy="1728192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SELECT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objID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FROM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PhotoObj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WHERE (flags &amp; 0x40006) = 0 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 AND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rowv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*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rowv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+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colv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*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colv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&gt; </a:t>
            </a:r>
            <a:endParaRPr lang="en-US" sz="2000" dirty="0" smtClean="0">
              <a:solidFill>
                <a:srgbClr val="002060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      4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*(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rowvErr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*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rowvErr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+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colvErr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*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colvErr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)</a:t>
            </a:r>
            <a:endParaRPr lang="en-US" sz="2000" dirty="0" smtClean="0">
              <a:solidFill>
                <a:srgbClr val="002060"/>
              </a:solidFill>
              <a:latin typeface="Lucida Console" pitchFamily="49" charset="0"/>
            </a:endParaRP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318269" y="1196752"/>
            <a:ext cx="8574211" cy="4968552"/>
          </a:xfrm>
        </p:spPr>
        <p:txBody>
          <a:bodyPr>
            <a:normAutofit fontScale="92500" lnSpcReduction="10000"/>
          </a:bodyPr>
          <a:lstStyle/>
          <a:p>
            <a:r>
              <a:rPr lang="pt-BR" sz="3200" dirty="0" err="1" smtClean="0"/>
              <a:t>SkyServer</a:t>
            </a:r>
            <a:r>
              <a:rPr lang="pt-BR" sz="3200" dirty="0" smtClean="0"/>
              <a:t> tinha uma consulta assim:</a:t>
            </a: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2800" dirty="0" smtClean="0"/>
          </a:p>
          <a:p>
            <a:r>
              <a:rPr lang="en-US" sz="2800" dirty="0" err="1" smtClean="0"/>
              <a:t>Por</a:t>
            </a:r>
            <a:r>
              <a:rPr lang="en-US" sz="2800" dirty="0" smtClean="0"/>
              <a:t> </a:t>
            </a:r>
            <a:r>
              <a:rPr lang="en-US" sz="2800" dirty="0" err="1" smtClean="0"/>
              <a:t>causa</a:t>
            </a:r>
            <a:r>
              <a:rPr lang="en-US" sz="2800" dirty="0" smtClean="0"/>
              <a:t> do </a:t>
            </a:r>
            <a:r>
              <a:rPr lang="en-US" sz="2800" dirty="0" err="1" smtClean="0"/>
              <a:t>filtro</a:t>
            </a:r>
            <a:r>
              <a:rPr lang="en-US" sz="2800" dirty="0" smtClean="0"/>
              <a:t> com </a:t>
            </a:r>
            <a:r>
              <a:rPr lang="en-US" sz="2800" dirty="0" err="1" smtClean="0"/>
              <a:t>hexa</a:t>
            </a:r>
            <a:r>
              <a:rPr lang="en-US" sz="2800" dirty="0" smtClean="0"/>
              <a:t>, SQL Server se </a:t>
            </a:r>
            <a:r>
              <a:rPr lang="en-US" sz="2800" dirty="0" err="1" smtClean="0"/>
              <a:t>perde</a:t>
            </a:r>
            <a:r>
              <a:rPr lang="en-US" sz="2800" dirty="0" smtClean="0"/>
              <a:t> </a:t>
            </a:r>
            <a:r>
              <a:rPr lang="en-US" sz="2800" dirty="0" err="1" smtClean="0"/>
              <a:t>na</a:t>
            </a:r>
            <a:r>
              <a:rPr lang="en-US" sz="2800" dirty="0" smtClean="0"/>
              <a:t> </a:t>
            </a:r>
            <a:r>
              <a:rPr lang="en-US" sz="2800" dirty="0" err="1" smtClean="0"/>
              <a:t>estimativa</a:t>
            </a:r>
            <a:r>
              <a:rPr lang="en-US" sz="2800" dirty="0" smtClean="0"/>
              <a:t> do </a:t>
            </a:r>
            <a:r>
              <a:rPr lang="en-US" sz="2800" dirty="0" err="1" smtClean="0"/>
              <a:t>plano</a:t>
            </a:r>
            <a:endParaRPr lang="en-US" sz="2800" dirty="0" smtClean="0"/>
          </a:p>
          <a:p>
            <a:r>
              <a:rPr lang="en-US" sz="2800" dirty="0" smtClean="0"/>
              <a:t>Jim Gray </a:t>
            </a:r>
            <a:r>
              <a:rPr lang="en-US" sz="2800" dirty="0" err="1" smtClean="0"/>
              <a:t>que</a:t>
            </a:r>
            <a:r>
              <a:rPr lang="en-US" sz="2800" dirty="0" smtClean="0"/>
              <a:t> </a:t>
            </a:r>
            <a:r>
              <a:rPr lang="en-US" sz="2800" dirty="0" err="1" smtClean="0"/>
              <a:t>trabalhava</a:t>
            </a:r>
            <a:r>
              <a:rPr lang="en-US" sz="2800" dirty="0" smtClean="0"/>
              <a:t> </a:t>
            </a:r>
            <a:r>
              <a:rPr lang="en-US" sz="2800" dirty="0" err="1" smtClean="0"/>
              <a:t>na</a:t>
            </a:r>
            <a:r>
              <a:rPr lang="en-US" sz="2800" dirty="0" smtClean="0"/>
              <a:t> Microsoft </a:t>
            </a:r>
            <a:r>
              <a:rPr lang="pt-BR" sz="2800" dirty="0" err="1" smtClean="0"/>
              <a:t>research</a:t>
            </a:r>
            <a:r>
              <a:rPr lang="pt-BR" sz="2800" dirty="0" smtClean="0"/>
              <a:t>, identificou o problema e publicou uma </a:t>
            </a:r>
            <a:r>
              <a:rPr lang="pt-BR" sz="2800" dirty="0"/>
              <a:t>solução </a:t>
            </a:r>
            <a:r>
              <a:rPr lang="pt-BR" sz="2800" dirty="0" smtClean="0"/>
              <a:t>aqui (http</a:t>
            </a:r>
            <a:r>
              <a:rPr lang="pt-BR" sz="2800" dirty="0"/>
              <a:t>://skyserver.sdss.org/dr1/en/help/docs/sql_help.asp#bookmark</a:t>
            </a:r>
            <a:r>
              <a:rPr lang="pt-BR" sz="2800" dirty="0" smtClean="0"/>
              <a:t>)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39856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004-0641-4A87-A53A-5C6FAB38DEFC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758401" y="3169648"/>
            <a:ext cx="7848872" cy="2304256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</a:rPr>
              <a:t>Batch Sort</a:t>
            </a:r>
            <a:endParaRPr lang="en-US" sz="2800" b="1" dirty="0" smtClean="0">
              <a:solidFill>
                <a:schemeClr val="tx2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err="1" smtClean="0">
                <a:solidFill>
                  <a:schemeClr val="tx2"/>
                </a:solidFill>
              </a:rPr>
              <a:t>Preparando</a:t>
            </a:r>
            <a:r>
              <a:rPr lang="en-US" sz="2800" dirty="0" smtClean="0">
                <a:solidFill>
                  <a:schemeClr val="tx2"/>
                </a:solidFill>
              </a:rPr>
              <a:t> o </a:t>
            </a:r>
            <a:r>
              <a:rPr lang="en-US" sz="2800" dirty="0" err="1" smtClean="0">
                <a:solidFill>
                  <a:schemeClr val="tx2"/>
                </a:solidFill>
              </a:rPr>
              <a:t>ambiente</a:t>
            </a:r>
            <a:r>
              <a:rPr lang="en-US" sz="2800" dirty="0" smtClean="0">
                <a:solidFill>
                  <a:schemeClr val="tx2"/>
                </a:solidFill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</a:rPr>
              <a:t>para</a:t>
            </a:r>
            <a:r>
              <a:rPr lang="en-US" sz="2800" dirty="0" smtClean="0">
                <a:solidFill>
                  <a:schemeClr val="tx2"/>
                </a:solidFill>
              </a:rPr>
              <a:t> a demo: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800" dirty="0" err="1" smtClean="0">
                <a:solidFill>
                  <a:schemeClr val="tx2"/>
                </a:solidFill>
              </a:rPr>
              <a:t>Criar</a:t>
            </a:r>
            <a:r>
              <a:rPr lang="en-US" sz="2800" dirty="0" smtClean="0">
                <a:solidFill>
                  <a:schemeClr val="tx2"/>
                </a:solidFill>
              </a:rPr>
              <a:t> um </a:t>
            </a:r>
            <a:r>
              <a:rPr lang="en-US" sz="2800" dirty="0" err="1" smtClean="0">
                <a:solidFill>
                  <a:schemeClr val="tx2"/>
                </a:solidFill>
              </a:rPr>
              <a:t>banco</a:t>
            </a:r>
            <a:r>
              <a:rPr lang="en-US" sz="2800" dirty="0" smtClean="0">
                <a:solidFill>
                  <a:schemeClr val="tx2"/>
                </a:solidFill>
              </a:rPr>
              <a:t> com dados </a:t>
            </a:r>
            <a:r>
              <a:rPr lang="en-US" sz="2800" dirty="0" err="1" smtClean="0">
                <a:solidFill>
                  <a:schemeClr val="tx2"/>
                </a:solidFill>
              </a:rPr>
              <a:t>fragmentados</a:t>
            </a:r>
            <a:r>
              <a:rPr lang="en-US" sz="2800" dirty="0" smtClean="0">
                <a:solidFill>
                  <a:schemeClr val="tx2"/>
                </a:solidFill>
              </a:rPr>
              <a:t>: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pt-BR" sz="3000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869160"/>
            <a:ext cx="8886292" cy="1432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244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478" y="260648"/>
            <a:ext cx="9001156" cy="714356"/>
          </a:xfrm>
        </p:spPr>
        <p:txBody>
          <a:bodyPr/>
          <a:lstStyle/>
          <a:p>
            <a:r>
              <a:rPr lang="pt-BR" dirty="0" smtClean="0"/>
              <a:t>Batch </a:t>
            </a:r>
            <a:r>
              <a:rPr lang="pt-BR" dirty="0" err="1" smtClean="0"/>
              <a:t>Sort</a:t>
            </a:r>
            <a:endParaRPr lang="pt-BR" dirty="0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357188" y="1428750"/>
            <a:ext cx="8358187" cy="4429125"/>
          </a:xfrm>
        </p:spPr>
        <p:txBody>
          <a:bodyPr>
            <a:normAutofit/>
          </a:bodyPr>
          <a:lstStyle/>
          <a:p>
            <a:r>
              <a:rPr lang="pt-BR" sz="3200" dirty="0" smtClean="0"/>
              <a:t>Funcionalidade incluída no SQL Server 2005</a:t>
            </a:r>
            <a:endParaRPr lang="pt-BR" sz="3200" dirty="0"/>
          </a:p>
          <a:p>
            <a:r>
              <a:rPr lang="pt-BR" sz="3200" dirty="0" smtClean="0"/>
              <a:t>Objetivo de minimizar a quantidade leituras aleatórias (I/O)</a:t>
            </a:r>
            <a:endParaRPr lang="pt-BR" sz="3200" dirty="0"/>
          </a:p>
          <a:p>
            <a:r>
              <a:rPr lang="pt-BR" sz="3200" dirty="0" smtClean="0"/>
              <a:t>Visualizada no operador de Loop </a:t>
            </a:r>
            <a:r>
              <a:rPr lang="pt-BR" sz="3200" dirty="0" err="1" smtClean="0"/>
              <a:t>Join</a:t>
            </a:r>
            <a:r>
              <a:rPr lang="pt-BR" sz="3200" dirty="0"/>
              <a:t> </a:t>
            </a:r>
            <a:r>
              <a:rPr lang="pt-BR" sz="3200" dirty="0" smtClean="0"/>
              <a:t>(</a:t>
            </a:r>
            <a:r>
              <a:rPr lang="pt-BR" sz="3200" dirty="0" err="1" smtClean="0"/>
              <a:t>Optimized</a:t>
            </a:r>
            <a:r>
              <a:rPr lang="pt-BR" sz="3200" dirty="0" smtClean="0"/>
              <a:t> = </a:t>
            </a:r>
            <a:r>
              <a:rPr lang="pt-BR" sz="3200" dirty="0" err="1" smtClean="0"/>
              <a:t>True</a:t>
            </a:r>
            <a:r>
              <a:rPr lang="pt-BR" sz="3200" dirty="0" smtClean="0"/>
              <a:t>)</a:t>
            </a:r>
            <a:endParaRPr lang="pt-BR" sz="3200" dirty="0"/>
          </a:p>
          <a:p>
            <a:r>
              <a:rPr lang="pt-BR" sz="3200" dirty="0" smtClean="0"/>
              <a:t>Gera várias operações de ordenação para forçar leituras sequenciais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56438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99478" y="260648"/>
            <a:ext cx="9001156" cy="714356"/>
          </a:xfrm>
        </p:spPr>
        <p:txBody>
          <a:bodyPr/>
          <a:lstStyle/>
          <a:p>
            <a:r>
              <a:rPr lang="pt-BR" dirty="0" smtClean="0"/>
              <a:t>Batch </a:t>
            </a:r>
            <a:r>
              <a:rPr lang="pt-BR" dirty="0" err="1" smtClean="0"/>
              <a:t>Sort</a:t>
            </a:r>
            <a:r>
              <a:rPr lang="pt-BR" dirty="0" smtClean="0"/>
              <a:t> – Plano no SQL Server</a:t>
            </a:r>
            <a:endParaRPr lang="pt-BR" dirty="0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318269" y="1196752"/>
            <a:ext cx="8574211" cy="496855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Plano no SQL Server com </a:t>
            </a:r>
            <a:r>
              <a:rPr lang="en-US" sz="3200" dirty="0" err="1" smtClean="0"/>
              <a:t>otimização</a:t>
            </a:r>
            <a:r>
              <a:rPr lang="en-US" sz="3200" dirty="0" smtClean="0"/>
              <a:t> </a:t>
            </a:r>
            <a:r>
              <a:rPr lang="pt-BR" sz="3200" dirty="0" smtClean="0"/>
              <a:t>explicita</a:t>
            </a:r>
          </a:p>
          <a:p>
            <a:r>
              <a:rPr lang="en-US" sz="3200" dirty="0" smtClean="0"/>
              <a:t>Para </a:t>
            </a:r>
            <a:r>
              <a:rPr lang="en-US" sz="3200" dirty="0" err="1" smtClean="0"/>
              <a:t>evitar</a:t>
            </a:r>
            <a:r>
              <a:rPr lang="en-US" sz="3200" dirty="0" smtClean="0"/>
              <a:t> </a:t>
            </a:r>
            <a:r>
              <a:rPr lang="en-US" sz="3200" dirty="0" err="1" smtClean="0"/>
              <a:t>leituras</a:t>
            </a:r>
            <a:r>
              <a:rPr lang="en-US" sz="3200" dirty="0" smtClean="0"/>
              <a:t> </a:t>
            </a:r>
            <a:r>
              <a:rPr lang="en-US" sz="3200" dirty="0" err="1" smtClean="0"/>
              <a:t>aleatórias</a:t>
            </a:r>
            <a:r>
              <a:rPr lang="en-US" sz="3200" dirty="0" smtClean="0"/>
              <a:t> no </a:t>
            </a:r>
            <a:r>
              <a:rPr lang="en-US" sz="3200" dirty="0" err="1" smtClean="0"/>
              <a:t>índice</a:t>
            </a:r>
            <a:r>
              <a:rPr lang="en-US" sz="3200" dirty="0" smtClean="0"/>
              <a:t> cluster (lookup) SQL </a:t>
            </a:r>
            <a:r>
              <a:rPr lang="en-US" sz="3200" dirty="0" err="1" smtClean="0"/>
              <a:t>gera</a:t>
            </a:r>
            <a:r>
              <a:rPr lang="en-US" sz="3200" dirty="0" smtClean="0"/>
              <a:t> um sort </a:t>
            </a:r>
            <a:r>
              <a:rPr lang="en-US" sz="3200" dirty="0" err="1" smtClean="0"/>
              <a:t>pela</a:t>
            </a:r>
            <a:r>
              <a:rPr lang="en-US" sz="3200" dirty="0" smtClean="0"/>
              <a:t> </a:t>
            </a:r>
            <a:r>
              <a:rPr lang="en-US" sz="3200" dirty="0" err="1" smtClean="0"/>
              <a:t>chave</a:t>
            </a:r>
            <a:r>
              <a:rPr lang="en-US" sz="3200" dirty="0" smtClean="0"/>
              <a:t> do cluster</a:t>
            </a:r>
            <a:endParaRPr lang="pt-BR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" y="3140968"/>
            <a:ext cx="9101322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183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99478" y="260648"/>
            <a:ext cx="9001156" cy="714356"/>
          </a:xfrm>
        </p:spPr>
        <p:txBody>
          <a:bodyPr/>
          <a:lstStyle/>
          <a:p>
            <a:r>
              <a:rPr lang="pt-BR" dirty="0" smtClean="0"/>
              <a:t>Batch </a:t>
            </a:r>
            <a:r>
              <a:rPr lang="pt-BR" dirty="0" err="1" smtClean="0"/>
              <a:t>Sort</a:t>
            </a:r>
            <a:r>
              <a:rPr lang="pt-BR" dirty="0" smtClean="0"/>
              <a:t> – Plano no SQL Server</a:t>
            </a:r>
            <a:endParaRPr lang="pt-BR" dirty="0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318269" y="1196752"/>
            <a:ext cx="8574211" cy="496855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</a:t>
            </a:r>
            <a:r>
              <a:rPr lang="en-US" sz="3200" dirty="0" err="1" smtClean="0"/>
              <a:t>Optmized</a:t>
            </a:r>
            <a:r>
              <a:rPr lang="en-US" sz="3200" dirty="0" smtClean="0"/>
              <a:t> = True” é </a:t>
            </a:r>
            <a:r>
              <a:rPr lang="en-US" sz="3200" dirty="0" err="1" smtClean="0"/>
              <a:t>uma</a:t>
            </a:r>
            <a:r>
              <a:rPr lang="en-US" sz="3200" dirty="0" smtClean="0"/>
              <a:t> </a:t>
            </a:r>
            <a:r>
              <a:rPr lang="en-US" sz="3200" dirty="0" err="1" smtClean="0"/>
              <a:t>segurança</a:t>
            </a:r>
            <a:r>
              <a:rPr lang="en-US" sz="3200" dirty="0" smtClean="0"/>
              <a:t> </a:t>
            </a:r>
            <a:r>
              <a:rPr lang="en-US" sz="3200" dirty="0" err="1" smtClean="0"/>
              <a:t>para</a:t>
            </a:r>
            <a:r>
              <a:rPr lang="en-US" sz="3200" dirty="0" smtClean="0"/>
              <a:t> </a:t>
            </a:r>
            <a:r>
              <a:rPr lang="en-US" sz="3200" dirty="0" err="1" smtClean="0"/>
              <a:t>caso</a:t>
            </a:r>
            <a:r>
              <a:rPr lang="en-US" sz="3200" dirty="0" smtClean="0"/>
              <a:t> o QO </a:t>
            </a:r>
            <a:r>
              <a:rPr lang="en-US" sz="3200" dirty="0" err="1" smtClean="0"/>
              <a:t>erre</a:t>
            </a:r>
            <a:r>
              <a:rPr lang="en-US" sz="3200" dirty="0" smtClean="0"/>
              <a:t> </a:t>
            </a:r>
            <a:r>
              <a:rPr lang="en-US" sz="3200" dirty="0" err="1" smtClean="0"/>
              <a:t>na</a:t>
            </a:r>
            <a:r>
              <a:rPr lang="en-US" sz="3200" dirty="0" smtClean="0"/>
              <a:t> </a:t>
            </a:r>
            <a:r>
              <a:rPr lang="en-US" sz="3200" dirty="0" err="1" smtClean="0"/>
              <a:t>estimativa</a:t>
            </a:r>
            <a:endParaRPr lang="en-US" sz="3200" dirty="0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68960"/>
            <a:ext cx="8799586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825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478" y="260648"/>
            <a:ext cx="9001156" cy="714356"/>
          </a:xfrm>
        </p:spPr>
        <p:txBody>
          <a:bodyPr/>
          <a:lstStyle/>
          <a:p>
            <a:r>
              <a:rPr lang="pt-BR" dirty="0" smtClean="0"/>
              <a:t>Batch </a:t>
            </a:r>
            <a:r>
              <a:rPr lang="pt-BR" dirty="0" err="1" smtClean="0"/>
              <a:t>Sort</a:t>
            </a:r>
            <a:r>
              <a:rPr lang="pt-BR" dirty="0" smtClean="0"/>
              <a:t> – I/O Sequencial VS Aleatório</a:t>
            </a:r>
            <a:endParaRPr lang="pt-BR" dirty="0"/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7596336" y="1145878"/>
            <a:ext cx="1015663" cy="4801957"/>
          </a:xfrm>
          <a:prstGeom prst="rect">
            <a:avLst/>
          </a:prstGeom>
          <a:noFill/>
        </p:spPr>
        <p:txBody>
          <a:bodyPr vert="vert"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I/O </a:t>
            </a:r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Sequencial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…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97912"/>
            <a:ext cx="6408712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4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478" y="260648"/>
            <a:ext cx="9001156" cy="714356"/>
          </a:xfrm>
        </p:spPr>
        <p:txBody>
          <a:bodyPr/>
          <a:lstStyle/>
          <a:p>
            <a:r>
              <a:rPr lang="pt-BR" dirty="0" smtClean="0"/>
              <a:t>Batch </a:t>
            </a:r>
            <a:r>
              <a:rPr lang="pt-BR" dirty="0" err="1" smtClean="0"/>
              <a:t>Sort</a:t>
            </a:r>
            <a:r>
              <a:rPr lang="pt-BR" dirty="0" smtClean="0"/>
              <a:t> – I/O Sequencial VS Aleatório</a:t>
            </a:r>
            <a:endParaRPr lang="pt-BR" dirty="0"/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7596336" y="1367256"/>
            <a:ext cx="1015663" cy="4359207"/>
          </a:xfrm>
          <a:prstGeom prst="rect">
            <a:avLst/>
          </a:prstGeom>
          <a:noFill/>
        </p:spPr>
        <p:txBody>
          <a:bodyPr vert="vert"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I/O </a:t>
            </a:r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Aleatório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…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78576"/>
            <a:ext cx="6696744" cy="523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6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99478" y="260648"/>
            <a:ext cx="9001156" cy="714356"/>
          </a:xfrm>
        </p:spPr>
        <p:txBody>
          <a:bodyPr/>
          <a:lstStyle/>
          <a:p>
            <a:r>
              <a:rPr lang="pt-BR" dirty="0" smtClean="0"/>
              <a:t>Batch </a:t>
            </a:r>
            <a:r>
              <a:rPr lang="pt-BR" dirty="0" err="1" smtClean="0"/>
              <a:t>Sort</a:t>
            </a:r>
            <a:r>
              <a:rPr lang="pt-BR" dirty="0" smtClean="0"/>
              <a:t> – I/O Sequencial VS Aleatório</a:t>
            </a:r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04864"/>
            <a:ext cx="5472608" cy="41044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854" y="2093569"/>
            <a:ext cx="2857500" cy="1895475"/>
          </a:xfrm>
          <a:prstGeom prst="rect">
            <a:avLst/>
          </a:prstGeom>
        </p:spPr>
      </p:pic>
      <p:sp>
        <p:nvSpPr>
          <p:cNvPr id="13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318269" y="1196752"/>
            <a:ext cx="8574211" cy="4968552"/>
          </a:xfrm>
        </p:spPr>
        <p:txBody>
          <a:bodyPr>
            <a:normAutofit/>
          </a:bodyPr>
          <a:lstStyle/>
          <a:p>
            <a:r>
              <a:rPr lang="pt-BR" sz="3200" dirty="0" smtClean="0"/>
              <a:t>Braço mecânico</a:t>
            </a:r>
            <a:r>
              <a:rPr lang="en-US" sz="3200" dirty="0" smtClean="0"/>
              <a:t> </a:t>
            </a:r>
            <a:r>
              <a:rPr lang="en-US" sz="3200" dirty="0" smtClean="0"/>
              <a:t>do disco se move para </a:t>
            </a:r>
            <a:r>
              <a:rPr lang="en-US" sz="3200" dirty="0" err="1" smtClean="0"/>
              <a:t>ler</a:t>
            </a:r>
            <a:r>
              <a:rPr lang="en-US" sz="3200" dirty="0" smtClean="0"/>
              <a:t> </a:t>
            </a:r>
            <a:r>
              <a:rPr lang="en-US" sz="3200" dirty="0" err="1" smtClean="0"/>
              <a:t>os</a:t>
            </a:r>
            <a:r>
              <a:rPr lang="en-US" sz="3200" dirty="0" smtClean="0"/>
              <a:t> dados </a:t>
            </a:r>
            <a:r>
              <a:rPr lang="en-US" sz="3200" dirty="0" err="1" smtClean="0"/>
              <a:t>gravados</a:t>
            </a:r>
            <a:r>
              <a:rPr lang="en-US" sz="3200" dirty="0" smtClean="0"/>
              <a:t> no disco…</a:t>
            </a:r>
            <a:endParaRPr lang="pt-BR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773" y="4005064"/>
            <a:ext cx="2845608" cy="232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0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99478" y="260648"/>
            <a:ext cx="9001156" cy="714356"/>
          </a:xfrm>
        </p:spPr>
        <p:txBody>
          <a:bodyPr/>
          <a:lstStyle/>
          <a:p>
            <a:r>
              <a:rPr lang="pt-BR" dirty="0" smtClean="0"/>
              <a:t>Batch </a:t>
            </a:r>
            <a:r>
              <a:rPr lang="pt-BR" dirty="0" err="1" smtClean="0"/>
              <a:t>Sort</a:t>
            </a:r>
            <a:r>
              <a:rPr lang="pt-BR" dirty="0" smtClean="0"/>
              <a:t> – Plano no SQL Server</a:t>
            </a:r>
            <a:endParaRPr lang="pt-BR" dirty="0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318269" y="1196752"/>
            <a:ext cx="8574211" cy="4968552"/>
          </a:xfrm>
        </p:spPr>
        <p:txBody>
          <a:bodyPr>
            <a:normAutofit/>
          </a:bodyPr>
          <a:lstStyle/>
          <a:p>
            <a:r>
              <a:rPr lang="en-US" sz="2800" dirty="0"/>
              <a:t>Se a </a:t>
            </a:r>
            <a:r>
              <a:rPr lang="en-US" sz="2800" dirty="0" err="1"/>
              <a:t>quantidade</a:t>
            </a:r>
            <a:r>
              <a:rPr lang="en-US" sz="2800" dirty="0"/>
              <a:t> de </a:t>
            </a:r>
            <a:r>
              <a:rPr lang="en-US" sz="2800" dirty="0" err="1"/>
              <a:t>linhas</a:t>
            </a:r>
            <a:r>
              <a:rPr lang="en-US" sz="2800" dirty="0"/>
              <a:t> </a:t>
            </a:r>
            <a:r>
              <a:rPr lang="en-US" sz="2800" dirty="0" err="1"/>
              <a:t>processadas</a:t>
            </a:r>
            <a:r>
              <a:rPr lang="en-US" sz="2800" dirty="0"/>
              <a:t> </a:t>
            </a:r>
            <a:r>
              <a:rPr lang="en-US" sz="2800" dirty="0" err="1"/>
              <a:t>pelo</a:t>
            </a:r>
            <a:r>
              <a:rPr lang="en-US" sz="2800" dirty="0"/>
              <a:t> </a:t>
            </a:r>
            <a:r>
              <a:rPr lang="en-US" sz="2800" dirty="0" err="1"/>
              <a:t>NestedLoops</a:t>
            </a:r>
            <a:r>
              <a:rPr lang="en-US" sz="2800" dirty="0"/>
              <a:t> </a:t>
            </a:r>
            <a:r>
              <a:rPr lang="en-US" sz="2800" dirty="0" err="1"/>
              <a:t>exceder</a:t>
            </a:r>
            <a:r>
              <a:rPr lang="en-US" sz="2800" dirty="0"/>
              <a:t> o </a:t>
            </a:r>
            <a:r>
              <a:rPr lang="en-US" sz="2800" dirty="0" err="1"/>
              <a:t>estimado</a:t>
            </a:r>
            <a:r>
              <a:rPr lang="en-US" sz="2800" dirty="0"/>
              <a:t>, SQL Gera </a:t>
            </a:r>
            <a:r>
              <a:rPr lang="en-US" sz="2800" dirty="0" err="1"/>
              <a:t>vários</a:t>
            </a:r>
            <a:r>
              <a:rPr lang="en-US" sz="2800" dirty="0"/>
              <a:t> “</a:t>
            </a:r>
            <a:r>
              <a:rPr lang="en-US" sz="2800" dirty="0" err="1"/>
              <a:t>pequenos</a:t>
            </a:r>
            <a:r>
              <a:rPr lang="en-US" sz="2800" dirty="0"/>
              <a:t> sorts” </a:t>
            </a:r>
            <a:r>
              <a:rPr lang="en-US" sz="2800" dirty="0" err="1"/>
              <a:t>para</a:t>
            </a:r>
            <a:r>
              <a:rPr lang="en-US" sz="2800" dirty="0"/>
              <a:t> </a:t>
            </a:r>
            <a:r>
              <a:rPr lang="en-US" sz="2800" dirty="0" err="1"/>
              <a:t>minizar</a:t>
            </a:r>
            <a:r>
              <a:rPr lang="en-US" sz="2800" dirty="0"/>
              <a:t> a </a:t>
            </a:r>
            <a:r>
              <a:rPr lang="en-US" sz="2800" dirty="0" err="1"/>
              <a:t>quantidade</a:t>
            </a:r>
            <a:r>
              <a:rPr lang="en-US" sz="2800" dirty="0"/>
              <a:t> de I/</a:t>
            </a:r>
            <a:r>
              <a:rPr lang="en-US" sz="2800" dirty="0" err="1"/>
              <a:t>Os</a:t>
            </a:r>
            <a:r>
              <a:rPr lang="en-US" sz="2800" dirty="0"/>
              <a:t> </a:t>
            </a:r>
            <a:r>
              <a:rPr lang="en-US" sz="2800" dirty="0" err="1"/>
              <a:t>aleatórios</a:t>
            </a:r>
            <a:endParaRPr lang="pt-BR" sz="2400" dirty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É </a:t>
            </a:r>
            <a:r>
              <a:rPr lang="en-US" sz="2800" dirty="0" err="1" smtClean="0"/>
              <a:t>habilitado</a:t>
            </a:r>
            <a:r>
              <a:rPr lang="en-US" sz="2800" dirty="0" smtClean="0"/>
              <a:t> </a:t>
            </a:r>
            <a:r>
              <a:rPr lang="en-US" sz="2800" dirty="0" err="1" smtClean="0"/>
              <a:t>dependendo</a:t>
            </a:r>
            <a:r>
              <a:rPr lang="en-US" sz="2800" dirty="0" smtClean="0"/>
              <a:t> do </a:t>
            </a:r>
            <a:r>
              <a:rPr lang="en-US" sz="2800" dirty="0" err="1" smtClean="0"/>
              <a:t>tamanho</a:t>
            </a:r>
            <a:r>
              <a:rPr lang="en-US" sz="2800" dirty="0" smtClean="0"/>
              <a:t> da </a:t>
            </a:r>
            <a:r>
              <a:rPr lang="en-US" sz="2800" dirty="0" err="1" smtClean="0"/>
              <a:t>tabela</a:t>
            </a:r>
            <a:r>
              <a:rPr lang="en-US" sz="2800" dirty="0" smtClean="0"/>
              <a:t> </a:t>
            </a:r>
            <a:r>
              <a:rPr lang="en-US" sz="2800" dirty="0" err="1" smtClean="0"/>
              <a:t>lida</a:t>
            </a:r>
            <a:r>
              <a:rPr lang="en-US" sz="2800" dirty="0" smtClean="0"/>
              <a:t> e do </a:t>
            </a:r>
            <a:r>
              <a:rPr lang="en-US" sz="2800" dirty="0" err="1" smtClean="0"/>
              <a:t>número</a:t>
            </a:r>
            <a:r>
              <a:rPr lang="en-US" sz="2800" dirty="0" smtClean="0"/>
              <a:t> de </a:t>
            </a:r>
            <a:r>
              <a:rPr lang="en-US" sz="2800" dirty="0" err="1" smtClean="0"/>
              <a:t>linhas</a:t>
            </a:r>
            <a:r>
              <a:rPr lang="en-US" sz="2800" dirty="0" smtClean="0"/>
              <a:t> a </a:t>
            </a:r>
            <a:r>
              <a:rPr lang="en-US" sz="2800" dirty="0" err="1" smtClean="0"/>
              <a:t>serem</a:t>
            </a:r>
            <a:r>
              <a:rPr lang="en-US" sz="2800" dirty="0" smtClean="0"/>
              <a:t> </a:t>
            </a:r>
            <a:r>
              <a:rPr lang="en-US" sz="2800" dirty="0" err="1" smtClean="0"/>
              <a:t>lidas</a:t>
            </a:r>
            <a:endParaRPr lang="en-US" sz="2800" dirty="0" smtClean="0"/>
          </a:p>
          <a:p>
            <a:pPr lvl="1">
              <a:buFont typeface="Arial" pitchFamily="34" charset="0"/>
              <a:buChar char="•"/>
            </a:pPr>
            <a:r>
              <a:rPr lang="en-US" sz="2200" dirty="0" smtClean="0"/>
              <a:t>No SQL2005 a </a:t>
            </a:r>
            <a:r>
              <a:rPr lang="en-US" sz="2200" dirty="0" err="1" smtClean="0"/>
              <a:t>tabela</a:t>
            </a:r>
            <a:r>
              <a:rPr lang="en-US" sz="2200" dirty="0" smtClean="0"/>
              <a:t> tem </a:t>
            </a:r>
            <a:r>
              <a:rPr lang="en-US" sz="2200" dirty="0" err="1" smtClean="0"/>
              <a:t>que</a:t>
            </a:r>
            <a:r>
              <a:rPr lang="en-US" sz="2200" dirty="0" smtClean="0"/>
              <a:t> </a:t>
            </a:r>
            <a:r>
              <a:rPr lang="en-US" sz="2200" dirty="0" err="1" smtClean="0"/>
              <a:t>ser</a:t>
            </a:r>
            <a:r>
              <a:rPr lang="en-US" sz="2200" dirty="0" smtClean="0"/>
              <a:t> </a:t>
            </a:r>
            <a:r>
              <a:rPr lang="en-US" sz="2200" dirty="0" err="1" smtClean="0"/>
              <a:t>maior</a:t>
            </a:r>
            <a:r>
              <a:rPr lang="en-US" sz="2200" dirty="0" smtClean="0"/>
              <a:t> </a:t>
            </a:r>
            <a:r>
              <a:rPr lang="en-US" sz="2200" dirty="0" err="1" smtClean="0"/>
              <a:t>que</a:t>
            </a:r>
            <a:r>
              <a:rPr lang="en-US" sz="2200" dirty="0" smtClean="0"/>
              <a:t> 1% da </a:t>
            </a:r>
            <a:r>
              <a:rPr lang="en-US" sz="2200" dirty="0" err="1" smtClean="0"/>
              <a:t>memória</a:t>
            </a:r>
            <a:r>
              <a:rPr lang="en-US" sz="2200" dirty="0" smtClean="0"/>
              <a:t> </a:t>
            </a:r>
            <a:r>
              <a:rPr lang="en-US" sz="2200" dirty="0" err="1" smtClean="0"/>
              <a:t>disponível</a:t>
            </a:r>
            <a:r>
              <a:rPr lang="en-US" sz="2200" dirty="0" smtClean="0"/>
              <a:t> </a:t>
            </a:r>
            <a:r>
              <a:rPr lang="en-US" sz="2200" dirty="0" err="1" smtClean="0"/>
              <a:t>para</a:t>
            </a:r>
            <a:r>
              <a:rPr lang="en-US" sz="2200" dirty="0" smtClean="0"/>
              <a:t> SQL Server, SQL2008+ </a:t>
            </a:r>
            <a:r>
              <a:rPr lang="en-US" sz="2200" dirty="0" err="1" smtClean="0"/>
              <a:t>usa</a:t>
            </a:r>
            <a:r>
              <a:rPr lang="en-US" sz="2200" dirty="0" smtClean="0"/>
              <a:t> </a:t>
            </a:r>
            <a:r>
              <a:rPr lang="en-US" sz="2200" dirty="0" err="1" smtClean="0"/>
              <a:t>algorítmo</a:t>
            </a:r>
            <a:r>
              <a:rPr lang="en-US" sz="2200" dirty="0" smtClean="0"/>
              <a:t> </a:t>
            </a:r>
            <a:r>
              <a:rPr lang="en-US" sz="2200" dirty="0" err="1" smtClean="0"/>
              <a:t>diferente</a:t>
            </a:r>
            <a:r>
              <a:rPr lang="en-US" sz="2200" dirty="0" smtClean="0"/>
              <a:t>…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/>
              <a:t>Sorts </a:t>
            </a:r>
            <a:r>
              <a:rPr lang="en-US" sz="2800" dirty="0" err="1"/>
              <a:t>são</a:t>
            </a:r>
            <a:r>
              <a:rPr lang="en-US" sz="2800" dirty="0"/>
              <a:t> </a:t>
            </a:r>
            <a:r>
              <a:rPr lang="en-US" sz="2800" dirty="0" err="1"/>
              <a:t>gerados</a:t>
            </a:r>
            <a:r>
              <a:rPr lang="en-US" sz="2800" dirty="0"/>
              <a:t> </a:t>
            </a:r>
            <a:r>
              <a:rPr lang="en-US" sz="2800" dirty="0" err="1"/>
              <a:t>em</a:t>
            </a:r>
            <a:r>
              <a:rPr lang="en-US" sz="2800" dirty="0"/>
              <a:t> </a:t>
            </a:r>
            <a:r>
              <a:rPr lang="en-US" sz="2800" dirty="0" err="1"/>
              <a:t>memória</a:t>
            </a:r>
            <a:r>
              <a:rPr lang="en-US" sz="2800" dirty="0"/>
              <a:t> (</a:t>
            </a:r>
            <a:r>
              <a:rPr lang="en-US" sz="2800" dirty="0" err="1"/>
              <a:t>não</a:t>
            </a:r>
            <a:r>
              <a:rPr lang="en-US" sz="2800" dirty="0"/>
              <a:t> </a:t>
            </a:r>
            <a:r>
              <a:rPr lang="en-US" sz="2800" dirty="0" err="1"/>
              <a:t>geram</a:t>
            </a:r>
            <a:r>
              <a:rPr lang="en-US" sz="2800" dirty="0"/>
              <a:t> sort warning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831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99478" y="260648"/>
            <a:ext cx="9001156" cy="714356"/>
          </a:xfrm>
        </p:spPr>
        <p:txBody>
          <a:bodyPr/>
          <a:lstStyle/>
          <a:p>
            <a:r>
              <a:rPr lang="pt-BR" dirty="0" smtClean="0"/>
              <a:t>Batch </a:t>
            </a:r>
            <a:r>
              <a:rPr lang="pt-BR" dirty="0" err="1" smtClean="0"/>
              <a:t>Sort</a:t>
            </a:r>
            <a:r>
              <a:rPr lang="pt-BR" dirty="0" smtClean="0"/>
              <a:t> – Plano no SQL Server</a:t>
            </a:r>
            <a:endParaRPr lang="pt-BR" dirty="0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318269" y="1196752"/>
            <a:ext cx="8574211" cy="5472608"/>
          </a:xfrm>
        </p:spPr>
        <p:txBody>
          <a:bodyPr>
            <a:normAutofit fontScale="25000" lnSpcReduction="20000"/>
          </a:bodyPr>
          <a:lstStyle/>
          <a:p>
            <a:r>
              <a:rPr lang="pt-BR" sz="9600" dirty="0" smtClean="0"/>
              <a:t>Query com loop </a:t>
            </a:r>
            <a:r>
              <a:rPr lang="pt-BR" sz="9600" dirty="0" err="1" smtClean="0"/>
              <a:t>joins</a:t>
            </a:r>
            <a:r>
              <a:rPr lang="pt-BR" sz="9600" dirty="0" smtClean="0"/>
              <a:t> também pode gerar </a:t>
            </a:r>
            <a:r>
              <a:rPr lang="pt-BR" sz="9600" dirty="0" err="1" smtClean="0"/>
              <a:t>waits</a:t>
            </a:r>
            <a:r>
              <a:rPr lang="pt-BR" sz="9600" dirty="0" smtClean="0"/>
              <a:t> por “RESOURCE SEMAPHORE”</a:t>
            </a:r>
          </a:p>
          <a:p>
            <a:r>
              <a:rPr lang="en-US" sz="8000" dirty="0" err="1" smtClean="0"/>
              <a:t>Analisando</a:t>
            </a:r>
            <a:r>
              <a:rPr lang="en-US" sz="8000" dirty="0" smtClean="0"/>
              <a:t> </a:t>
            </a:r>
            <a:r>
              <a:rPr lang="en-US" sz="8000" dirty="0" err="1" smtClean="0"/>
              <a:t>eventos</a:t>
            </a:r>
            <a:r>
              <a:rPr lang="en-US" sz="8000" dirty="0" smtClean="0"/>
              <a:t> </a:t>
            </a:r>
            <a:r>
              <a:rPr lang="pt-BR" sz="8000" dirty="0" err="1" smtClean="0"/>
              <a:t>Lock:LockAcquired</a:t>
            </a:r>
            <a:r>
              <a:rPr lang="pt-BR" sz="8000" dirty="0" smtClean="0"/>
              <a:t> e </a:t>
            </a:r>
            <a:r>
              <a:rPr lang="pt-BR" sz="8000" dirty="0" err="1"/>
              <a:t>Transactions</a:t>
            </a:r>
            <a:r>
              <a:rPr lang="pt-BR" sz="8000" dirty="0"/>
              <a:t>: </a:t>
            </a:r>
            <a:r>
              <a:rPr lang="pt-BR" sz="8000" dirty="0" err="1" smtClean="0"/>
              <a:t>SQLTransaction</a:t>
            </a:r>
            <a:r>
              <a:rPr lang="pt-BR" sz="8000" dirty="0"/>
              <a:t> </a:t>
            </a:r>
            <a:r>
              <a:rPr lang="pt-BR" sz="8000" dirty="0" smtClean="0"/>
              <a:t>podemos identificar que o SQL usa uma regra de 2*n para fazer os </a:t>
            </a:r>
            <a:r>
              <a:rPr lang="pt-BR" sz="8000" dirty="0" err="1" smtClean="0"/>
              <a:t>sorts</a:t>
            </a:r>
            <a:endParaRPr lang="pt-BR" sz="8000" dirty="0" smtClean="0"/>
          </a:p>
          <a:p>
            <a:pPr lvl="1"/>
            <a:r>
              <a:rPr lang="en-US" sz="7200" dirty="0" smtClean="0"/>
              <a:t>Se </a:t>
            </a:r>
            <a:r>
              <a:rPr lang="en-US" sz="7200" dirty="0" err="1" smtClean="0"/>
              <a:t>errou</a:t>
            </a:r>
            <a:r>
              <a:rPr lang="en-US" sz="7200" dirty="0" smtClean="0"/>
              <a:t> </a:t>
            </a:r>
            <a:r>
              <a:rPr lang="en-US" sz="7200" dirty="0" err="1" smtClean="0"/>
              <a:t>na</a:t>
            </a:r>
            <a:r>
              <a:rPr lang="en-US" sz="7200" dirty="0" smtClean="0"/>
              <a:t> </a:t>
            </a:r>
            <a:r>
              <a:rPr lang="en-US" sz="7200" dirty="0" err="1" smtClean="0"/>
              <a:t>estimativa</a:t>
            </a:r>
            <a:r>
              <a:rPr lang="en-US" sz="7200" dirty="0" smtClean="0"/>
              <a:t>, </a:t>
            </a:r>
            <a:r>
              <a:rPr lang="en-US" sz="7200" dirty="0" err="1" smtClean="0"/>
              <a:t>tenta</a:t>
            </a:r>
            <a:r>
              <a:rPr lang="en-US" sz="7200" dirty="0" smtClean="0"/>
              <a:t> </a:t>
            </a:r>
            <a:r>
              <a:rPr lang="en-US" sz="7200" dirty="0" err="1" smtClean="0"/>
              <a:t>ordenar</a:t>
            </a:r>
            <a:r>
              <a:rPr lang="en-US" sz="7200" dirty="0" smtClean="0"/>
              <a:t> 2 </a:t>
            </a:r>
            <a:r>
              <a:rPr lang="en-US" sz="7200" dirty="0" err="1" smtClean="0"/>
              <a:t>linhas</a:t>
            </a:r>
            <a:r>
              <a:rPr lang="en-US" sz="7200" dirty="0" smtClean="0"/>
              <a:t> (batch sort de 2) e </a:t>
            </a:r>
            <a:r>
              <a:rPr lang="en-US" sz="7200" dirty="0" err="1" smtClean="0"/>
              <a:t>faz</a:t>
            </a:r>
            <a:r>
              <a:rPr lang="en-US" sz="7200" dirty="0" smtClean="0"/>
              <a:t> </a:t>
            </a:r>
            <a:r>
              <a:rPr lang="en-US" sz="7200" dirty="0" err="1" smtClean="0"/>
              <a:t>os</a:t>
            </a:r>
            <a:r>
              <a:rPr lang="en-US" sz="7200" dirty="0" smtClean="0"/>
              <a:t> lookups, </a:t>
            </a:r>
            <a:r>
              <a:rPr lang="en-US" sz="7200" dirty="0" err="1" smtClean="0"/>
              <a:t>caso</a:t>
            </a:r>
            <a:r>
              <a:rPr lang="en-US" sz="7200" dirty="0" smtClean="0"/>
              <a:t> </a:t>
            </a:r>
            <a:r>
              <a:rPr lang="en-US" sz="7200" dirty="0" err="1" smtClean="0"/>
              <a:t>ainda</a:t>
            </a:r>
            <a:r>
              <a:rPr lang="en-US" sz="7200" dirty="0" smtClean="0"/>
              <a:t> </a:t>
            </a:r>
            <a:r>
              <a:rPr lang="en-US" sz="7200" dirty="0" err="1" smtClean="0"/>
              <a:t>existam</a:t>
            </a:r>
            <a:r>
              <a:rPr lang="en-US" sz="7200" dirty="0" smtClean="0"/>
              <a:t> </a:t>
            </a:r>
            <a:r>
              <a:rPr lang="en-US" sz="7200" dirty="0" err="1" smtClean="0"/>
              <a:t>mais</a:t>
            </a:r>
            <a:r>
              <a:rPr lang="en-US" sz="7200" dirty="0" smtClean="0"/>
              <a:t> </a:t>
            </a:r>
            <a:r>
              <a:rPr lang="en-US" sz="7200" dirty="0" err="1" smtClean="0"/>
              <a:t>linhas</a:t>
            </a:r>
            <a:r>
              <a:rPr lang="en-US" sz="7200" dirty="0" smtClean="0"/>
              <a:t> </a:t>
            </a:r>
            <a:r>
              <a:rPr lang="en-US" sz="7200" dirty="0" err="1" smtClean="0"/>
              <a:t>para</a:t>
            </a:r>
            <a:r>
              <a:rPr lang="en-US" sz="7200" dirty="0" smtClean="0"/>
              <a:t> </a:t>
            </a:r>
            <a:r>
              <a:rPr lang="en-US" sz="7200" dirty="0" err="1" smtClean="0"/>
              <a:t>serem</a:t>
            </a:r>
            <a:r>
              <a:rPr lang="en-US" sz="7200" dirty="0" smtClean="0"/>
              <a:t> </a:t>
            </a:r>
            <a:r>
              <a:rPr lang="en-US" sz="7200" dirty="0" err="1" smtClean="0"/>
              <a:t>lidas</a:t>
            </a:r>
            <a:r>
              <a:rPr lang="en-US" sz="7200" dirty="0" smtClean="0"/>
              <a:t> </a:t>
            </a:r>
            <a:r>
              <a:rPr lang="en-US" sz="7200" dirty="0" err="1" smtClean="0"/>
              <a:t>faz</a:t>
            </a:r>
            <a:r>
              <a:rPr lang="en-US" sz="7200" dirty="0" smtClean="0"/>
              <a:t> o sort de </a:t>
            </a:r>
            <a:r>
              <a:rPr lang="en-US" sz="7200" dirty="0" err="1" smtClean="0"/>
              <a:t>mais</a:t>
            </a:r>
            <a:r>
              <a:rPr lang="en-US" sz="7200" dirty="0" smtClean="0"/>
              <a:t> 4 </a:t>
            </a:r>
            <a:r>
              <a:rPr lang="en-US" sz="7200" dirty="0" err="1" smtClean="0"/>
              <a:t>linhas</a:t>
            </a:r>
            <a:r>
              <a:rPr lang="en-US" sz="7200" dirty="0" smtClean="0"/>
              <a:t>, 8, 16, </a:t>
            </a:r>
            <a:r>
              <a:rPr lang="pt-BR" sz="7200" dirty="0" smtClean="0"/>
              <a:t>32,64,128,256,512,1024, 2048 até “Quanto couber em memória”</a:t>
            </a:r>
          </a:p>
          <a:p>
            <a:endParaRPr lang="en-US" sz="8000" dirty="0" smtClean="0"/>
          </a:p>
          <a:p>
            <a:endParaRPr lang="en-US" sz="8000" dirty="0"/>
          </a:p>
          <a:p>
            <a:endParaRPr lang="en-US" sz="8000" dirty="0" smtClean="0"/>
          </a:p>
          <a:p>
            <a:endParaRPr lang="en-US" sz="8000" dirty="0"/>
          </a:p>
          <a:p>
            <a:pPr marL="0" indent="0">
              <a:buNone/>
            </a:pPr>
            <a:endParaRPr lang="en-US" sz="5600" dirty="0" smtClean="0"/>
          </a:p>
          <a:p>
            <a:pPr marL="0" indent="0">
              <a:buNone/>
            </a:pPr>
            <a:endParaRPr lang="en-US" sz="5600" dirty="0" smtClean="0"/>
          </a:p>
          <a:p>
            <a:r>
              <a:rPr lang="en-US" sz="9600" dirty="0" err="1" smtClean="0"/>
              <a:t>Não</a:t>
            </a:r>
            <a:r>
              <a:rPr lang="en-US" sz="9600" dirty="0" smtClean="0"/>
              <a:t> </a:t>
            </a:r>
            <a:r>
              <a:rPr lang="en-US" sz="9600" dirty="0" err="1" smtClean="0"/>
              <a:t>funciona</a:t>
            </a:r>
            <a:r>
              <a:rPr lang="en-US" sz="9600" dirty="0" smtClean="0"/>
              <a:t> </a:t>
            </a:r>
            <a:r>
              <a:rPr lang="en-US" sz="9600" dirty="0" err="1" smtClean="0"/>
              <a:t>para</a:t>
            </a:r>
            <a:r>
              <a:rPr lang="en-US" sz="9600" dirty="0" smtClean="0"/>
              <a:t> RID Lookups</a:t>
            </a:r>
          </a:p>
          <a:p>
            <a:r>
              <a:rPr lang="en-US" sz="9600" dirty="0" err="1" smtClean="0"/>
              <a:t>Em</a:t>
            </a:r>
            <a:r>
              <a:rPr lang="en-US" sz="9600" dirty="0" smtClean="0"/>
              <a:t> </a:t>
            </a:r>
            <a:r>
              <a:rPr lang="en-US" sz="9600" dirty="0" err="1" smtClean="0"/>
              <a:t>alguns</a:t>
            </a:r>
            <a:r>
              <a:rPr lang="en-US" sz="9600" dirty="0" smtClean="0"/>
              <a:t> </a:t>
            </a:r>
            <a:r>
              <a:rPr lang="en-US" sz="9600" dirty="0" err="1" smtClean="0"/>
              <a:t>cenários</a:t>
            </a:r>
            <a:r>
              <a:rPr lang="en-US" sz="9600" dirty="0" smtClean="0"/>
              <a:t> </a:t>
            </a:r>
            <a:r>
              <a:rPr lang="en-US" sz="9600" dirty="0" err="1" smtClean="0"/>
              <a:t>pode</a:t>
            </a:r>
            <a:r>
              <a:rPr lang="en-US" sz="9600" dirty="0" smtClean="0"/>
              <a:t> </a:t>
            </a:r>
            <a:r>
              <a:rPr lang="en-US" sz="9600" dirty="0" err="1" smtClean="0"/>
              <a:t>aumentar</a:t>
            </a:r>
            <a:r>
              <a:rPr lang="en-US" sz="9600" dirty="0" smtClean="0"/>
              <a:t> </a:t>
            </a:r>
            <a:r>
              <a:rPr lang="en-US" sz="9600" dirty="0" err="1" smtClean="0"/>
              <a:t>uso</a:t>
            </a:r>
            <a:r>
              <a:rPr lang="en-US" sz="9600" dirty="0" smtClean="0"/>
              <a:t> de CPU</a:t>
            </a:r>
          </a:p>
          <a:p>
            <a:pPr lvl="1"/>
            <a:r>
              <a:rPr lang="pt-BR" sz="5600" dirty="0" smtClean="0">
                <a:hlinkClick r:id="rId3"/>
              </a:rPr>
              <a:t>http://blogs.msdn.com/b/psssql/archive/2010/01/11/high-cpu-after-upgrading-to-sql-server-2005-from-2000-due.aspx</a:t>
            </a:r>
            <a:endParaRPr lang="pt-BR" sz="5600" dirty="0" smtClean="0"/>
          </a:p>
          <a:p>
            <a:endParaRPr lang="pt-BR" sz="2800" dirty="0" smtClean="0"/>
          </a:p>
          <a:p>
            <a:endParaRPr lang="pt-BR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24" y="3134469"/>
            <a:ext cx="7553325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265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rso SQL Server 2010">
  <a:themeElements>
    <a:clrScheme name="Escritório">
      <a:dk1>
        <a:sysClr val="windowText" lastClr="171717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171717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171717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E47A7C71D6B147BBBC477A86ED3DF8" ma:contentTypeVersion="0" ma:contentTypeDescription="Create a new document." ma:contentTypeScope="" ma:versionID="bdbea8965a10c76edfbec1e7ccf6ca1d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B21DAA-24F8-4345-ACAA-CAEF895D90B7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EC79D0BA-7750-4590-8916-AAD182C728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10D3D95C-755D-451D-8617-9D0741C0C6C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Curso SQL Server 2010</Template>
  <TotalTime>2359</TotalTime>
  <Words>447</Words>
  <Application>Microsoft Office PowerPoint</Application>
  <PresentationFormat>On-screen Show (4:3)</PresentationFormat>
  <Paragraphs>65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Euphemia</vt:lpstr>
      <vt:lpstr>Euphemia UCAS</vt:lpstr>
      <vt:lpstr>Lucida Console</vt:lpstr>
      <vt:lpstr>Wingdings</vt:lpstr>
      <vt:lpstr>Curso SQL Server 2010</vt:lpstr>
      <vt:lpstr>PowerPoint Presentation</vt:lpstr>
      <vt:lpstr>Batch Sort</vt:lpstr>
      <vt:lpstr>Batch Sort – Plano no SQL Server</vt:lpstr>
      <vt:lpstr>Batch Sort – Plano no SQL Server</vt:lpstr>
      <vt:lpstr>Batch Sort – I/O Sequencial VS Aleatório</vt:lpstr>
      <vt:lpstr>Batch Sort – I/O Sequencial VS Aleatório</vt:lpstr>
      <vt:lpstr>Batch Sort – I/O Sequencial VS Aleatório</vt:lpstr>
      <vt:lpstr>Batch Sort – Plano no SQL Server</vt:lpstr>
      <vt:lpstr>Batch Sort – Plano no SQL Server</vt:lpstr>
      <vt:lpstr>Batch Sort (um pouco de história)</vt:lpstr>
      <vt:lpstr>Batch Sort (um pouco de história)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Fabiano Amorim</dc:creator>
  <cp:lastModifiedBy>Fabiano Amorim</cp:lastModifiedBy>
  <cp:revision>196</cp:revision>
  <dcterms:created xsi:type="dcterms:W3CDTF">2010-05-17T16:38:52Z</dcterms:created>
  <dcterms:modified xsi:type="dcterms:W3CDTF">2014-08-28T17:02:36Z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0x01010015E47A7C71D6B147BBBC477A86ED3DF8</vt:lpwstr>
  </property>
</Properties>
</file>